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98" r:id="rId3"/>
    <p:sldId id="296" r:id="rId4"/>
    <p:sldId id="290" r:id="rId5"/>
    <p:sldId id="297" r:id="rId6"/>
    <p:sldId id="312" r:id="rId7"/>
    <p:sldId id="316" r:id="rId8"/>
    <p:sldId id="299" r:id="rId9"/>
    <p:sldId id="302" r:id="rId10"/>
    <p:sldId id="314" r:id="rId11"/>
    <p:sldId id="315" r:id="rId12"/>
    <p:sldId id="311" r:id="rId13"/>
    <p:sldId id="31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99D99B"/>
    <a:srgbClr val="D1CE4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2" autoAdjust="0"/>
    <p:restoredTop sz="91834" autoAdjust="0"/>
  </p:normalViewPr>
  <p:slideViewPr>
    <p:cSldViewPr>
      <p:cViewPr varScale="1">
        <p:scale>
          <a:sx n="67" d="100"/>
          <a:sy n="67" d="100"/>
        </p:scale>
        <p:origin x="-126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50" y="-90"/>
      </p:cViewPr>
      <p:guideLst>
        <p:guide orient="horz" pos="2880"/>
        <p:guide pos="2160"/>
      </p:guideLst>
    </p:cSldViewPr>
  </p:notes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FCFCE-1ADB-4B5E-A1EA-1677F8B47E0C}" type="datetimeFigureOut">
              <a:rPr lang="en-US" smtClean="0"/>
              <a:pPr/>
              <a:t>6/28/2010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486F6-F3D5-40B8-9F2B-F664D7216F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i="1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486F6-F3D5-40B8-9F2B-F664D7216F6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486F6-F3D5-40B8-9F2B-F664D7216F6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486F6-F3D5-40B8-9F2B-F664D7216F6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486F6-F3D5-40B8-9F2B-F664D7216F6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486F6-F3D5-40B8-9F2B-F664D7216F6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486F6-F3D5-40B8-9F2B-F664D7216F6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486F6-F3D5-40B8-9F2B-F664D7216F6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486F6-F3D5-40B8-9F2B-F664D7216F6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486F6-F3D5-40B8-9F2B-F664D7216F6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486F6-F3D5-40B8-9F2B-F664D7216F6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486F6-F3D5-40B8-9F2B-F664D7216F6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486F6-F3D5-40B8-9F2B-F664D7216F6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486F6-F3D5-40B8-9F2B-F664D7216F6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93C61-C0F3-48AA-8B6F-4A57DA87F8BC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90853-63EC-4E48-BBD2-43BBDC4B91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CEC50-A319-486C-AB37-078C67B5FF0F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90853-63EC-4E48-BBD2-43BBDC4B91B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6400800"/>
            <a:ext cx="2438400" cy="353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9BA2F-E65F-4C46-8606-D267BF4A0B23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90853-63EC-4E48-BBD2-43BBDC4B91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F8109-4806-49E3-9C5C-A8FAD36A5A91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90853-63EC-4E48-BBD2-43BBDC4B91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C18D-B61E-4511-8B0A-85AB3E5953AD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90853-63EC-4E48-BBD2-43BBDC4B91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7D6F7-33EC-45DD-A7C6-A6EA9730729B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90853-63EC-4E48-BBD2-43BBDC4B91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4EDB-37E8-423C-96B7-02E4B3428EAC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90853-63EC-4E48-BBD2-43BBDC4B91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3351F-7CB5-4C9B-82A8-2A9CD860F5F6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90853-63EC-4E48-BBD2-43BBDC4B91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2E7A4-F497-4C2B-8BE4-FDF0EAFC6311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90853-63EC-4E48-BBD2-43BBDC4B91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97C9-83EB-4418-86BD-C363E2CB1C23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90853-63EC-4E48-BBD2-43BBDC4B91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1CEBC-9F8B-44D5-AF4C-87AF0D261FED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90853-63EC-4E48-BBD2-43BBDC4B91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5A3F0-6E4E-403C-9AD3-6BC34260940A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90853-63EC-4E48-BBD2-43BBDC4B91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3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4343400"/>
            <a:ext cx="6400800" cy="1752600"/>
          </a:xfrm>
        </p:spPr>
        <p:txBody>
          <a:bodyPr/>
          <a:lstStyle/>
          <a:p>
            <a:r>
              <a:rPr lang="en-US" dirty="0" smtClean="0"/>
              <a:t>December 9th, 2009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152400"/>
            <a:ext cx="5943600" cy="734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09600" y="3048000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Graduate Admissions Project</a:t>
            </a:r>
            <a:endParaRPr lang="en-US" sz="4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of the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CA" sz="2600" dirty="0"/>
              <a:t>To assess the current application and evaluation process for Graduate </a:t>
            </a:r>
            <a:r>
              <a:rPr lang="en-CA" sz="2600" dirty="0" smtClean="0"/>
              <a:t>Admissions, focusing on:</a:t>
            </a:r>
            <a:endParaRPr lang="en-CA" sz="2200" dirty="0" smtClean="0"/>
          </a:p>
          <a:p>
            <a:pPr lvl="1"/>
            <a:r>
              <a:rPr lang="en-CA" sz="2200" dirty="0" smtClean="0"/>
              <a:t>the </a:t>
            </a:r>
            <a:r>
              <a:rPr lang="en-CA" sz="2200" dirty="0"/>
              <a:t>student experience </a:t>
            </a:r>
            <a:endParaRPr lang="en-CA" sz="2200" dirty="0" smtClean="0"/>
          </a:p>
          <a:p>
            <a:pPr lvl="1"/>
            <a:r>
              <a:rPr lang="en-CA" sz="2200" dirty="0" smtClean="0"/>
              <a:t>availability </a:t>
            </a:r>
            <a:r>
              <a:rPr lang="en-CA" sz="2200" dirty="0"/>
              <a:t>of </a:t>
            </a:r>
            <a:r>
              <a:rPr lang="en-CA" sz="2200" dirty="0" smtClean="0"/>
              <a:t>technologies</a:t>
            </a:r>
            <a:r>
              <a:rPr lang="en-CA" sz="2200" dirty="0"/>
              <a:t>. </a:t>
            </a:r>
            <a:endParaRPr lang="en-CA" sz="2200" dirty="0" smtClean="0"/>
          </a:p>
          <a:p>
            <a:pPr lvl="1"/>
            <a:r>
              <a:rPr lang="en-CA" sz="2200" dirty="0" smtClean="0"/>
              <a:t>improving the information available to the decision makers </a:t>
            </a:r>
          </a:p>
          <a:p>
            <a:pPr>
              <a:buNone/>
            </a:pPr>
            <a:r>
              <a:rPr lang="en-CA" sz="2600" dirty="0" smtClean="0"/>
              <a:t>	As </a:t>
            </a:r>
            <a:r>
              <a:rPr lang="en-CA" sz="2600" dirty="0"/>
              <a:t>a result of our analysis recommend and implement process changes </a:t>
            </a:r>
            <a:r>
              <a:rPr lang="en-CA" sz="2600" dirty="0" smtClean="0"/>
              <a:t>in accordance with </a:t>
            </a:r>
            <a:r>
              <a:rPr lang="en-CA" sz="2600" dirty="0"/>
              <a:t>and “best practices</a:t>
            </a:r>
            <a:r>
              <a:rPr lang="en-CA" sz="2600" dirty="0" smtClean="0"/>
              <a:t>”.</a:t>
            </a:r>
          </a:p>
          <a:p>
            <a:pPr lvl="0">
              <a:buNone/>
            </a:pPr>
            <a:endParaRPr lang="en-US" sz="2600" i="1" dirty="0"/>
          </a:p>
          <a:p>
            <a:pPr lvl="0"/>
            <a:r>
              <a:rPr lang="en-CA" sz="2600" dirty="0"/>
              <a:t>To move the current “paper-based” Graduate Admissions Process to a </a:t>
            </a:r>
            <a:r>
              <a:rPr lang="en-CA" sz="2600" dirty="0" smtClean="0"/>
              <a:t>model </a:t>
            </a:r>
            <a:r>
              <a:rPr lang="en-CA" sz="2600" dirty="0"/>
              <a:t>where information is </a:t>
            </a:r>
            <a:r>
              <a:rPr lang="en-CA" sz="2600" dirty="0" smtClean="0"/>
              <a:t>collected and stored electronically, </a:t>
            </a:r>
            <a:r>
              <a:rPr lang="en-CA" sz="2600" dirty="0"/>
              <a:t>allowing access from various points in the process workflow.</a:t>
            </a:r>
            <a:endParaRPr lang="en-US" sz="2600" i="1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304800"/>
            <a:ext cx="8229600" cy="1143000"/>
          </a:xfrm>
        </p:spPr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5257800"/>
          </a:xfrm>
        </p:spPr>
        <p:txBody>
          <a:bodyPr>
            <a:noAutofit/>
          </a:bodyPr>
          <a:lstStyle/>
          <a:p>
            <a:r>
              <a:rPr lang="en-CA" sz="2200" dirty="0" smtClean="0"/>
              <a:t>McGill </a:t>
            </a:r>
            <a:r>
              <a:rPr lang="en-CA" sz="2200" dirty="0"/>
              <a:t>receives approximately 10,000 applications to Graduate </a:t>
            </a:r>
            <a:r>
              <a:rPr lang="en-CA" sz="2200" dirty="0" smtClean="0"/>
              <a:t>Programs</a:t>
            </a:r>
            <a:r>
              <a:rPr lang="en-CA" sz="2200" dirty="0"/>
              <a:t> </a:t>
            </a:r>
            <a:r>
              <a:rPr lang="en-CA" sz="2200" dirty="0" smtClean="0"/>
              <a:t>each year. Approximately 445 of these applications were made to units at Mac Campus for Fall 2009.</a:t>
            </a:r>
          </a:p>
          <a:p>
            <a:r>
              <a:rPr lang="en-CA" sz="2200" dirty="0" smtClean="0"/>
              <a:t>The </a:t>
            </a:r>
            <a:r>
              <a:rPr lang="en-CA" sz="2200" dirty="0"/>
              <a:t>methods of evaluation are varied; </a:t>
            </a:r>
            <a:r>
              <a:rPr lang="en-CA" sz="2200" dirty="0" smtClean="0"/>
              <a:t>the </a:t>
            </a:r>
            <a:r>
              <a:rPr lang="en-CA" sz="2200" dirty="0"/>
              <a:t>commonality among the processes is that they are highly “paper driven”.  </a:t>
            </a:r>
            <a:endParaRPr lang="en-CA" sz="2200" dirty="0" smtClean="0"/>
          </a:p>
          <a:p>
            <a:r>
              <a:rPr lang="en-CA" sz="2200" dirty="0" smtClean="0"/>
              <a:t>Documents </a:t>
            </a:r>
            <a:r>
              <a:rPr lang="en-CA" sz="2200" dirty="0"/>
              <a:t>required in support of the application are submitted </a:t>
            </a:r>
            <a:r>
              <a:rPr lang="en-CA" sz="2200" dirty="0" smtClean="0"/>
              <a:t>primarily in </a:t>
            </a:r>
            <a:r>
              <a:rPr lang="en-CA" sz="2200" dirty="0"/>
              <a:t>paper format.  </a:t>
            </a:r>
            <a:endParaRPr lang="en-US" sz="2200" dirty="0"/>
          </a:p>
          <a:p>
            <a:r>
              <a:rPr lang="en-CA" sz="2200" dirty="0"/>
              <a:t>Of the 10,000 applicants to Graduate Programs, McGill will </a:t>
            </a:r>
            <a:r>
              <a:rPr lang="en-CA" sz="2200" dirty="0" smtClean="0"/>
              <a:t>extend offers to </a:t>
            </a:r>
            <a:r>
              <a:rPr lang="en-CA" sz="2200" dirty="0"/>
              <a:t>approximately </a:t>
            </a:r>
            <a:r>
              <a:rPr lang="en-CA" sz="2200" dirty="0" smtClean="0"/>
              <a:t>3,500. Approximately 200 students were extended offers from units at Mac Campus for Fall 2009.</a:t>
            </a:r>
          </a:p>
          <a:p>
            <a:r>
              <a:rPr lang="en-CA" sz="2200" dirty="0" smtClean="0"/>
              <a:t>About 60% of </a:t>
            </a:r>
            <a:r>
              <a:rPr lang="en-CA" sz="2200" dirty="0"/>
              <a:t>the accepted students will </a:t>
            </a:r>
            <a:r>
              <a:rPr lang="en-CA" sz="2200" dirty="0" smtClean="0"/>
              <a:t>register</a:t>
            </a:r>
            <a:r>
              <a:rPr lang="en-CA" sz="2200" dirty="0"/>
              <a:t>.  </a:t>
            </a:r>
            <a:endParaRPr lang="en-CA" sz="2200" dirty="0" smtClean="0"/>
          </a:p>
          <a:p>
            <a:r>
              <a:rPr lang="en-CA" sz="2200" dirty="0" smtClean="0"/>
              <a:t>In a recent survey of </a:t>
            </a:r>
            <a:r>
              <a:rPr lang="en-CA" sz="2200" dirty="0"/>
              <a:t>those who did not register, 30% cited the </a:t>
            </a:r>
            <a:r>
              <a:rPr lang="en-CA" sz="2200" dirty="0" smtClean="0"/>
              <a:t>delay in receiving the offer as the reason</a:t>
            </a:r>
          </a:p>
          <a:p>
            <a:r>
              <a:rPr lang="en-CA" sz="2200" dirty="0" smtClean="0"/>
              <a:t>Many </a:t>
            </a:r>
            <a:r>
              <a:rPr lang="en-CA" sz="2200" dirty="0"/>
              <a:t>applicants have accepted offers from other institutions by the time they receive notification of their acceptance to McGill</a:t>
            </a:r>
            <a:r>
              <a:rPr lang="en-CA" sz="2200"/>
              <a:t>. 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CA" dirty="0" smtClean="0"/>
              <a:t>Strategic </a:t>
            </a:r>
            <a:r>
              <a:rPr lang="en-CA" dirty="0"/>
              <a:t>Alignment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800600"/>
          </a:xfrm>
        </p:spPr>
        <p:txBody>
          <a:bodyPr>
            <a:noAutofit/>
          </a:bodyPr>
          <a:lstStyle/>
          <a:p>
            <a:r>
              <a:rPr lang="en-CA" sz="2400" dirty="0" smtClean="0"/>
              <a:t>The need to recruit and </a:t>
            </a:r>
            <a:r>
              <a:rPr lang="en-CA" sz="2400" b="1" i="1" dirty="0" smtClean="0"/>
              <a:t>enrol more (particularly research-focused) Graduate students</a:t>
            </a:r>
            <a:r>
              <a:rPr lang="en-CA" sz="2400" i="1" dirty="0" smtClean="0"/>
              <a:t> </a:t>
            </a:r>
            <a:r>
              <a:rPr lang="en-CA" sz="2400" dirty="0" smtClean="0"/>
              <a:t>has been identified as a priority for the University in the Provost’s White Paper. </a:t>
            </a:r>
          </a:p>
          <a:p>
            <a:endParaRPr lang="en-CA" sz="2400" dirty="0" smtClean="0"/>
          </a:p>
          <a:p>
            <a:r>
              <a:rPr lang="en-CA" sz="2400" dirty="0" smtClean="0"/>
              <a:t>This project also clearly aligns with the strategic direction of the CIO.  In the </a:t>
            </a:r>
            <a:r>
              <a:rPr lang="en-CA" sz="2400" dirty="0" err="1" smtClean="0"/>
              <a:t>CIO’s</a:t>
            </a:r>
            <a:r>
              <a:rPr lang="en-CA" sz="2400" dirty="0" smtClean="0"/>
              <a:t> strategic plan we see direction taken from the Strengths and Aspirations document of 2006 where McGill commits to </a:t>
            </a:r>
            <a:r>
              <a:rPr lang="en-CA" sz="2400" b="1" i="1" dirty="0" smtClean="0"/>
              <a:t>optimize its Information Systems and Technology resources.   </a:t>
            </a:r>
          </a:p>
          <a:p>
            <a:endParaRPr lang="en-CA" sz="2000" dirty="0" smtClean="0"/>
          </a:p>
          <a:p>
            <a:pPr lvl="1"/>
            <a:endParaRPr lang="en-US" sz="2000" dirty="0"/>
          </a:p>
          <a:p>
            <a:pPr lvl="1">
              <a:buNone/>
            </a:pPr>
            <a:endParaRPr lang="en-C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2971800"/>
          </a:xfrm>
        </p:spPr>
        <p:txBody>
          <a:bodyPr>
            <a:normAutofit/>
          </a:bodyPr>
          <a:lstStyle/>
          <a:p>
            <a:r>
              <a:rPr lang="en-CA" dirty="0"/>
              <a:t>The </a:t>
            </a:r>
            <a:r>
              <a:rPr lang="en-CA" dirty="0" smtClean="0"/>
              <a:t>primary purpose </a:t>
            </a:r>
            <a:r>
              <a:rPr lang="en-CA" dirty="0"/>
              <a:t>of the project is </a:t>
            </a:r>
            <a:r>
              <a:rPr lang="en-CA" dirty="0" smtClean="0"/>
              <a:t>to streamline the application process to better serve applicants, recruiting units and other stakeholders.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Possible Benefits for Recruitment Units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Reduction in the number of CGPA calculations done by units.</a:t>
            </a:r>
          </a:p>
          <a:p>
            <a:r>
              <a:rPr lang="en-US" dirty="0" smtClean="0"/>
              <a:t>Reduction of paper usage.</a:t>
            </a:r>
          </a:p>
          <a:p>
            <a:r>
              <a:rPr lang="en-US" dirty="0" smtClean="0"/>
              <a:t>Faster processing time between application and offer of admission.</a:t>
            </a:r>
          </a:p>
          <a:p>
            <a:r>
              <a:rPr lang="en-US" dirty="0" smtClean="0"/>
              <a:t>Increased accessibility of applicant file.</a:t>
            </a:r>
          </a:p>
          <a:p>
            <a:r>
              <a:rPr lang="en-US" dirty="0" smtClean="0"/>
              <a:t>Reduction of time needed to prepare/create an applicant file (also for students)</a:t>
            </a:r>
          </a:p>
          <a:p>
            <a:r>
              <a:rPr lang="en-US" dirty="0" smtClean="0"/>
              <a:t>More timely admissions information for GPDs for recruitment and funding goals</a:t>
            </a:r>
          </a:p>
          <a:p>
            <a:r>
              <a:rPr lang="en-US" dirty="0" smtClean="0"/>
              <a:t>Pre-screening of applicants.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1"/>
            <a:r>
              <a:rPr lang="en-US" b="1" dirty="0" smtClean="0"/>
              <a:t>Response time for student receiving decisions:</a:t>
            </a:r>
          </a:p>
          <a:p>
            <a:pPr lvl="2"/>
            <a:endParaRPr lang="en-US" i="1" dirty="0" smtClean="0"/>
          </a:p>
          <a:p>
            <a:pPr marL="1257300" lvl="2" indent="-342900">
              <a:buAutoNum type="arabicParenR"/>
            </a:pPr>
            <a:r>
              <a:rPr lang="en-US" sz="2500" i="1" u="sng" dirty="0" smtClean="0"/>
              <a:t>In Recruiting Units</a:t>
            </a:r>
          </a:p>
          <a:p>
            <a:pPr marL="1714500" lvl="3" indent="-342900">
              <a:buNone/>
            </a:pPr>
            <a:r>
              <a:rPr lang="en-US" sz="2500" dirty="0" smtClean="0"/>
              <a:t>   	</a:t>
            </a:r>
          </a:p>
          <a:p>
            <a:pPr marL="1714500" lvl="3" indent="-342900"/>
            <a:r>
              <a:rPr lang="en-US" sz="2500" dirty="0" smtClean="0"/>
              <a:t>	CGPA Calculations</a:t>
            </a:r>
          </a:p>
          <a:p>
            <a:pPr marL="1714500" lvl="3" indent="-342900"/>
            <a:r>
              <a:rPr lang="en-US" sz="2500" dirty="0" smtClean="0"/>
              <a:t>	Electronic Repository </a:t>
            </a:r>
          </a:p>
          <a:p>
            <a:pPr marL="1714500" lvl="3" indent="-342900"/>
            <a:r>
              <a:rPr lang="en-US" sz="2500" dirty="0" smtClean="0"/>
              <a:t>	Electronic Work Flow</a:t>
            </a:r>
          </a:p>
          <a:p>
            <a:pPr lvl="2"/>
            <a:endParaRPr lang="en-US" sz="2500" dirty="0" smtClean="0"/>
          </a:p>
          <a:p>
            <a:pPr marL="1257300" lvl="2" indent="-342900">
              <a:buAutoNum type="arabicParenR" startAt="2"/>
            </a:pPr>
            <a:r>
              <a:rPr lang="en-US" sz="2500" i="1" u="sng" dirty="0" smtClean="0"/>
              <a:t>In GPS</a:t>
            </a:r>
          </a:p>
          <a:p>
            <a:pPr marL="1714500" lvl="3" indent="-342900">
              <a:buNone/>
            </a:pPr>
            <a:endParaRPr lang="en-US" sz="2500" dirty="0" smtClean="0"/>
          </a:p>
          <a:p>
            <a:pPr marL="1714500" lvl="3" indent="-342900"/>
            <a:r>
              <a:rPr lang="en-US" sz="2500" dirty="0" smtClean="0"/>
              <a:t>	CGPA Calculations</a:t>
            </a:r>
          </a:p>
          <a:p>
            <a:pPr marL="1714500" lvl="3" indent="-342900"/>
            <a:r>
              <a:rPr lang="en-US" sz="2500" dirty="0" smtClean="0"/>
              <a:t>	Re-engineered process</a:t>
            </a:r>
          </a:p>
          <a:p>
            <a:pPr marL="1714500" lvl="3" indent="-342900"/>
            <a:r>
              <a:rPr lang="en-US" sz="2500" dirty="0" smtClean="0"/>
              <a:t>	Electronic Work Flow</a:t>
            </a:r>
          </a:p>
          <a:p>
            <a:pPr marL="1257300" lvl="2" indent="-342900">
              <a:buNone/>
            </a:pPr>
            <a:endParaRPr lang="en-US" sz="2500" dirty="0" smtClean="0"/>
          </a:p>
          <a:p>
            <a:pPr marL="1257300" lvl="2" indent="-342900">
              <a:buNone/>
            </a:pPr>
            <a:r>
              <a:rPr lang="en-US" sz="2500" dirty="0" smtClean="0"/>
              <a:t>3)    </a:t>
            </a:r>
            <a:r>
              <a:rPr lang="en-US" sz="2500" i="1" u="sng" dirty="0" smtClean="0"/>
              <a:t>During the Application Process</a:t>
            </a:r>
          </a:p>
          <a:p>
            <a:pPr marL="1257300" lvl="2" indent="-342900">
              <a:buNone/>
            </a:pPr>
            <a:endParaRPr lang="en-US" sz="2500" i="1" u="sng" dirty="0" smtClean="0"/>
          </a:p>
          <a:p>
            <a:pPr marL="1714500" lvl="3" indent="-342900"/>
            <a:r>
              <a:rPr lang="en-US" sz="2400" dirty="0" smtClean="0"/>
              <a:t>	</a:t>
            </a:r>
            <a:r>
              <a:rPr lang="en-US" sz="2600" dirty="0" smtClean="0"/>
              <a:t>Easier to Assemble and Prepare Supporting Documents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we Better Serve the </a:t>
            </a:r>
            <a:r>
              <a:rPr lang="en-US" dirty="0" smtClean="0">
                <a:solidFill>
                  <a:srgbClr val="FF0000"/>
                </a:solidFill>
              </a:rPr>
              <a:t>Applicant?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200400" y="0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/>
              <a:t>Project  Structure</a:t>
            </a:r>
            <a:endParaRPr lang="en-US" sz="2400" b="1" dirty="0"/>
          </a:p>
        </p:txBody>
      </p:sp>
      <p:sp>
        <p:nvSpPr>
          <p:cNvPr id="5" name="TextBox 11"/>
          <p:cNvSpPr txBox="1"/>
          <p:nvPr/>
        </p:nvSpPr>
        <p:spPr>
          <a:xfrm>
            <a:off x="3200400" y="4038600"/>
            <a:ext cx="29048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1" dirty="0" smtClean="0"/>
              <a:t>Consultation/ Feedback Groups </a:t>
            </a:r>
            <a:endParaRPr lang="en-US" sz="1600" b="1" i="1" dirty="0"/>
          </a:p>
        </p:txBody>
      </p:sp>
      <p:sp>
        <p:nvSpPr>
          <p:cNvPr id="6" name="Rounded Rectangle 5"/>
          <p:cNvSpPr/>
          <p:nvPr/>
        </p:nvSpPr>
        <p:spPr>
          <a:xfrm>
            <a:off x="3048000" y="609600"/>
            <a:ext cx="2895600" cy="1981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TextBox 15"/>
          <p:cNvSpPr txBox="1"/>
          <p:nvPr/>
        </p:nvSpPr>
        <p:spPr>
          <a:xfrm>
            <a:off x="3048000" y="609600"/>
            <a:ext cx="28194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u="sng" dirty="0" smtClean="0"/>
              <a:t>Project Team  (9 members)</a:t>
            </a:r>
          </a:p>
          <a:p>
            <a:pPr algn="ctr"/>
            <a:r>
              <a:rPr lang="en-US" sz="1200" dirty="0" smtClean="0"/>
              <a:t>Mark Quinsey, GPS (FT on Project)</a:t>
            </a:r>
          </a:p>
          <a:p>
            <a:pPr algn="ctr"/>
            <a:r>
              <a:rPr lang="en-US" sz="1200" dirty="0" smtClean="0"/>
              <a:t>Vicki Cook ISR</a:t>
            </a:r>
          </a:p>
          <a:p>
            <a:pPr algn="ctr"/>
            <a:r>
              <a:rPr lang="en-US" sz="1200" dirty="0" smtClean="0"/>
              <a:t>Danny Romano CCS </a:t>
            </a:r>
          </a:p>
          <a:p>
            <a:pPr algn="ctr"/>
            <a:r>
              <a:rPr lang="en-US" sz="1200" dirty="0" smtClean="0"/>
              <a:t>Andrew Lutzuk, Analyst(FT on project)</a:t>
            </a:r>
          </a:p>
          <a:p>
            <a:pPr algn="ctr"/>
            <a:r>
              <a:rPr lang="en-US" sz="1200" dirty="0" smtClean="0"/>
              <a:t>Laura Lavergne, Enrolment Services </a:t>
            </a:r>
          </a:p>
          <a:p>
            <a:pPr algn="ctr"/>
            <a:r>
              <a:rPr lang="en-US" sz="1200" dirty="0" smtClean="0"/>
              <a:t>Samantha Ryan, Education</a:t>
            </a:r>
          </a:p>
          <a:p>
            <a:pPr algn="ctr"/>
            <a:r>
              <a:rPr lang="en-US" sz="1200" dirty="0" smtClean="0"/>
              <a:t>Elaine Garnham, Economics</a:t>
            </a:r>
            <a:endParaRPr lang="en-US" sz="1200" strike="sngStrike" dirty="0" smtClean="0">
              <a:solidFill>
                <a:srgbClr val="00B0F0"/>
              </a:solidFill>
            </a:endParaRPr>
          </a:p>
          <a:p>
            <a:pPr algn="ctr"/>
            <a:r>
              <a:rPr lang="en-US" sz="1200" dirty="0" smtClean="0"/>
              <a:t>Joan Soares (PM)</a:t>
            </a:r>
          </a:p>
          <a:p>
            <a:pPr algn="ctr"/>
            <a:r>
              <a:rPr lang="en-US" sz="1200" dirty="0" smtClean="0"/>
              <a:t>Margaret Page (GPS Communications)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600200" y="5562600"/>
            <a:ext cx="2209800" cy="1143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Selected group of Graduate Program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Directors (GDPs)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10-12 members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410200" y="5562600"/>
            <a:ext cx="2209800" cy="1143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Selected group of Graduate Program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Coordinators (GPCs)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10 – 12 members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962400" y="6019800"/>
            <a:ext cx="1295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>
            <a:off x="3962400" y="6248400"/>
            <a:ext cx="1295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2400" y="6019800"/>
            <a:ext cx="13276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1" dirty="0" smtClean="0"/>
              <a:t>We may mix these up</a:t>
            </a:r>
            <a:endParaRPr lang="en-US" sz="1000" b="1" i="1" dirty="0"/>
          </a:p>
        </p:txBody>
      </p:sp>
      <p:sp>
        <p:nvSpPr>
          <p:cNvPr id="13" name="Rounded Rectangle 12"/>
          <p:cNvSpPr/>
          <p:nvPr/>
        </p:nvSpPr>
        <p:spPr>
          <a:xfrm>
            <a:off x="0" y="4572000"/>
            <a:ext cx="1143000" cy="76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Deans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590800" y="4572000"/>
            <a:ext cx="1295400" cy="76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Grad Studies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Council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486400" y="4572000"/>
            <a:ext cx="1219200" cy="76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Associate Deans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3810000"/>
            <a:ext cx="91440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7430294" y="3847306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6592094" y="3847306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2401094" y="3847306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1486694" y="3847306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>
            <a:off x="8268494" y="3847306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648494" y="3847306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3200400" y="2590800"/>
            <a:ext cx="2590800" cy="1447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u="sng" dirty="0" smtClean="0">
                <a:solidFill>
                  <a:schemeClr val="tx1"/>
                </a:solidFill>
              </a:rPr>
              <a:t>Technical Team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Vicki Cook, ISR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Danny Romano, CCS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Shelly Feran, Enterprise Architect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InfoSec Rep 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DBA Rep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NCS Rep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ICS Rep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0" y="152399"/>
            <a:ext cx="2895600" cy="164976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u="sng" dirty="0" smtClean="0">
                <a:solidFill>
                  <a:schemeClr val="tx1"/>
                </a:solidFill>
              </a:rPr>
              <a:t>Executive Sponsors (6 members)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Sylvia Franke, CIO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Dr. Martin Kreiswirth, Dean, GS (Sponsor)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Kathleen Massey, Registrar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Andrew Kirk, Associate Dean, Eng.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Larry Tansey, Director, PMO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Joan Soares, Project Manager, PMO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096000" y="152400"/>
            <a:ext cx="3048000" cy="1905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u="sng" dirty="0" smtClean="0">
                <a:solidFill>
                  <a:schemeClr val="tx1"/>
                </a:solidFill>
              </a:rPr>
              <a:t>Steering Committee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Andrea Emrick, GPS</a:t>
            </a:r>
            <a:endParaRPr lang="en-US" sz="1200" strike="sngStrike" dirty="0" smtClean="0">
              <a:solidFill>
                <a:schemeClr val="tx1"/>
              </a:solidFill>
            </a:endParaRP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Larry Verkade, Manager, Admissions, GPS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Mark Coates Engineering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Benjamin Forest, Geography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Josephine Nalbantoglu, Neuro-Science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Fiona Tam, CCS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Evelina Balut, ISR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Joan Soares, Project Manager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Mark Quinsey, GPS</a:t>
            </a:r>
            <a:endParaRPr lang="en-US" sz="1200" dirty="0"/>
          </a:p>
        </p:txBody>
      </p:sp>
      <p:sp>
        <p:nvSpPr>
          <p:cNvPr id="26" name="Rounded Rectangle 25"/>
          <p:cNvSpPr/>
          <p:nvPr/>
        </p:nvSpPr>
        <p:spPr>
          <a:xfrm>
            <a:off x="3962400" y="4572000"/>
            <a:ext cx="1447800" cy="76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Strategic Enrollment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Advisory Group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1219200" y="4572000"/>
            <a:ext cx="1295400" cy="76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GPS Advisory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Committee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6781800" y="4572000"/>
            <a:ext cx="1066800" cy="76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PGSS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7924800" y="4572000"/>
            <a:ext cx="1219200" cy="76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Prospective Students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8" grpId="0" animBg="1"/>
      <p:bldP spid="9" grpId="0" animBg="1"/>
      <p:bldP spid="12" grpId="0"/>
      <p:bldP spid="13" grpId="0" animBg="1"/>
      <p:bldP spid="14" grpId="0" animBg="1"/>
      <p:bldP spid="15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/>
          <a:lstStyle/>
          <a:p>
            <a:r>
              <a:rPr lang="en-CA" dirty="0"/>
              <a:t>Timeline (rough estimate)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78363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CA" dirty="0"/>
              <a:t>October </a:t>
            </a:r>
            <a:r>
              <a:rPr lang="en-CA" dirty="0" smtClean="0"/>
              <a:t>9, </a:t>
            </a:r>
            <a:r>
              <a:rPr lang="en-CA" dirty="0"/>
              <a:t>2009 (Charter Approval)</a:t>
            </a:r>
            <a:endParaRPr lang="en-US" i="1" dirty="0"/>
          </a:p>
          <a:p>
            <a:pPr lvl="0"/>
            <a:r>
              <a:rPr lang="en-CA" dirty="0" smtClean="0"/>
              <a:t>November </a:t>
            </a:r>
            <a:r>
              <a:rPr lang="en-CA" dirty="0"/>
              <a:t>1, 2009 Co-location of Project </a:t>
            </a:r>
            <a:r>
              <a:rPr lang="en-CA" dirty="0" smtClean="0"/>
              <a:t>Team</a:t>
            </a:r>
          </a:p>
          <a:p>
            <a:r>
              <a:rPr lang="en-US" dirty="0" smtClean="0"/>
              <a:t>November 11 &amp; 24: Preliminary meetings (Project Team and Steering Committee)</a:t>
            </a:r>
            <a:endParaRPr lang="en-CA" dirty="0" smtClean="0"/>
          </a:p>
          <a:p>
            <a:r>
              <a:rPr lang="en-CA" dirty="0" smtClean="0"/>
              <a:t>December 4  (Project Launch) </a:t>
            </a:r>
            <a:endParaRPr lang="en-US" i="1" dirty="0" smtClean="0"/>
          </a:p>
          <a:p>
            <a:pPr lvl="0"/>
            <a:r>
              <a:rPr lang="en-CA" dirty="0" smtClean="0"/>
              <a:t>March </a:t>
            </a:r>
            <a:r>
              <a:rPr lang="en-CA" dirty="0"/>
              <a:t>2010 (Process Analysis Complete) </a:t>
            </a:r>
            <a:endParaRPr lang="en-US" i="1" dirty="0"/>
          </a:p>
          <a:p>
            <a:pPr lvl="0"/>
            <a:r>
              <a:rPr lang="en-CA" dirty="0" smtClean="0"/>
              <a:t>April </a:t>
            </a:r>
            <a:r>
              <a:rPr lang="en-CA" dirty="0"/>
              <a:t>2010 (Analysis of Technologies Complete) </a:t>
            </a:r>
            <a:endParaRPr lang="en-US" i="1" dirty="0"/>
          </a:p>
          <a:p>
            <a:pPr lvl="1"/>
            <a:r>
              <a:rPr lang="en-CA" sz="3200" b="1" i="1" dirty="0"/>
              <a:t> MILESTONE (Selection of technology solutions)</a:t>
            </a:r>
            <a:endParaRPr lang="en-US" sz="3200" i="1" dirty="0"/>
          </a:p>
          <a:p>
            <a:pPr lvl="0"/>
            <a:r>
              <a:rPr lang="en-CA" dirty="0" smtClean="0"/>
              <a:t>June-July 2010 </a:t>
            </a:r>
            <a:r>
              <a:rPr lang="en-CA" dirty="0"/>
              <a:t>(Implementation Planning)</a:t>
            </a:r>
            <a:endParaRPr lang="en-US" i="1" dirty="0"/>
          </a:p>
          <a:p>
            <a:pPr lvl="0"/>
            <a:r>
              <a:rPr lang="en-CA" dirty="0" smtClean="0"/>
              <a:t>July-August </a:t>
            </a:r>
            <a:r>
              <a:rPr lang="en-CA" dirty="0"/>
              <a:t>2010 Implementation Begins</a:t>
            </a:r>
            <a:endParaRPr lang="en-US" i="1" dirty="0"/>
          </a:p>
          <a:p>
            <a:pPr lvl="0"/>
            <a:r>
              <a:rPr lang="en-CA" dirty="0"/>
              <a:t>“GO LIVE” to be determined based on implementation schedule</a:t>
            </a:r>
            <a:endParaRPr lang="en-US" i="1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Process 4"/>
          <p:cNvSpPr/>
          <p:nvPr/>
        </p:nvSpPr>
        <p:spPr>
          <a:xfrm>
            <a:off x="7239000" y="2971800"/>
            <a:ext cx="1143000" cy="990600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Process 5"/>
          <p:cNvSpPr/>
          <p:nvPr/>
        </p:nvSpPr>
        <p:spPr>
          <a:xfrm>
            <a:off x="3886200" y="2971800"/>
            <a:ext cx="1143000" cy="1066800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Document 6"/>
          <p:cNvSpPr/>
          <p:nvPr/>
        </p:nvSpPr>
        <p:spPr>
          <a:xfrm>
            <a:off x="304800" y="2667000"/>
            <a:ext cx="1295400" cy="1600200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10,271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Application rec’d for Sept Fall admittance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Pentagon 7"/>
          <p:cNvSpPr/>
          <p:nvPr/>
        </p:nvSpPr>
        <p:spPr>
          <a:xfrm>
            <a:off x="1981200" y="3048000"/>
            <a:ext cx="1676400" cy="838200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Department completes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Evaluation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86200" y="2971800"/>
            <a:ext cx="121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3547</a:t>
            </a:r>
          </a:p>
          <a:p>
            <a:pPr algn="ctr"/>
            <a:r>
              <a:rPr lang="en-US" sz="1200" dirty="0" smtClean="0"/>
              <a:t>Applicants</a:t>
            </a:r>
          </a:p>
          <a:p>
            <a:pPr algn="ctr"/>
            <a:r>
              <a:rPr lang="en-US" sz="1200" dirty="0" smtClean="0"/>
              <a:t>Recommended</a:t>
            </a:r>
          </a:p>
          <a:p>
            <a:pPr algn="ctr"/>
            <a:r>
              <a:rPr lang="en-US" sz="1200" dirty="0" smtClean="0"/>
              <a:t>to GPS</a:t>
            </a:r>
            <a:endParaRPr lang="en-US" sz="1200" dirty="0"/>
          </a:p>
        </p:txBody>
      </p:sp>
      <p:sp>
        <p:nvSpPr>
          <p:cNvPr id="10" name="Pentagon 9"/>
          <p:cNvSpPr/>
          <p:nvPr/>
        </p:nvSpPr>
        <p:spPr>
          <a:xfrm>
            <a:off x="5257800" y="3124200"/>
            <a:ext cx="1676400" cy="838200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>
                <a:solidFill>
                  <a:schemeClr val="tx1"/>
                </a:solidFill>
              </a:rPr>
              <a:t>GPS</a:t>
            </a:r>
          </a:p>
          <a:p>
            <a:pPr algn="ctr"/>
            <a:r>
              <a:rPr lang="en-US" sz="1600" smtClean="0">
                <a:solidFill>
                  <a:schemeClr val="tx1"/>
                </a:solidFill>
              </a:rPr>
              <a:t>completes</a:t>
            </a:r>
            <a:endParaRPr lang="en-US" sz="1600" dirty="0" smtClean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Evaluation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62800" y="2971800"/>
            <a:ext cx="121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3461</a:t>
            </a:r>
          </a:p>
          <a:p>
            <a:pPr algn="ctr"/>
            <a:r>
              <a:rPr lang="en-US" sz="1200" dirty="0" smtClean="0"/>
              <a:t>Applicants</a:t>
            </a:r>
          </a:p>
          <a:p>
            <a:pPr algn="ctr"/>
            <a:r>
              <a:rPr lang="en-US" sz="1200" dirty="0" smtClean="0"/>
              <a:t>Extended </a:t>
            </a:r>
          </a:p>
          <a:p>
            <a:pPr algn="ctr"/>
            <a:r>
              <a:rPr lang="en-US" sz="1200" dirty="0" smtClean="0"/>
              <a:t>Offers</a:t>
            </a:r>
            <a:endParaRPr lang="en-US" sz="1200" dirty="0"/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5648325" y="4257675"/>
            <a:ext cx="609600" cy="1905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1828800" y="4572000"/>
            <a:ext cx="41148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1295400" y="4038600"/>
            <a:ext cx="10668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1752600" y="1524000"/>
            <a:ext cx="1371600" cy="838200"/>
          </a:xfrm>
          <a:prstGeom prst="round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CGPA  Calculation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Completed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6" name="Straight Connector 15"/>
          <p:cNvCxnSpPr>
            <a:stCxn id="15" idx="2"/>
            <a:endCxn id="8" idx="0"/>
          </p:cNvCxnSpPr>
          <p:nvPr/>
        </p:nvCxnSpPr>
        <p:spPr>
          <a:xfrm rot="16200000" flipH="1">
            <a:off x="2181225" y="2619375"/>
            <a:ext cx="685800" cy="171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5257800" y="1524000"/>
            <a:ext cx="1371600" cy="838200"/>
          </a:xfrm>
          <a:prstGeom prst="round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CGPA  Calculation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Completed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/>
          <p:cNvCxnSpPr>
            <a:stCxn id="17" idx="2"/>
          </p:cNvCxnSpPr>
          <p:nvPr/>
        </p:nvCxnSpPr>
        <p:spPr>
          <a:xfrm rot="16200000" flipH="1">
            <a:off x="5638800" y="2667000"/>
            <a:ext cx="6858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Left-Right Arrow 21"/>
          <p:cNvSpPr/>
          <p:nvPr/>
        </p:nvSpPr>
        <p:spPr>
          <a:xfrm>
            <a:off x="228600" y="4876800"/>
            <a:ext cx="8229600" cy="4572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Average Time from Application to Offer = 84 days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2209800" y="152400"/>
            <a:ext cx="38541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Process Overview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 animBg="1"/>
      <p:bldP spid="11" grpId="0"/>
      <p:bldP spid="15" grpId="0" animBg="1"/>
      <p:bldP spid="17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Detailed View of Admissions Process</a:t>
            </a:r>
            <a:endParaRPr lang="en-US" dirty="0"/>
          </a:p>
        </p:txBody>
      </p:sp>
      <p:sp>
        <p:nvSpPr>
          <p:cNvPr id="4" name="Flowchart: Terminator 3"/>
          <p:cNvSpPr/>
          <p:nvPr/>
        </p:nvSpPr>
        <p:spPr>
          <a:xfrm>
            <a:off x="152400" y="685800"/>
            <a:ext cx="1371600" cy="731520"/>
          </a:xfrm>
          <a:prstGeom prst="flowChartTermina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Applicant fills out online application on Minerva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03320" y="685800"/>
            <a:ext cx="1371600" cy="73152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Department reviews applicants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" name="Diamond 6"/>
          <p:cNvSpPr/>
          <p:nvPr/>
        </p:nvSpPr>
        <p:spPr>
          <a:xfrm>
            <a:off x="5486400" y="685800"/>
            <a:ext cx="1463040" cy="731520"/>
          </a:xfrm>
          <a:prstGeom prst="diamond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>
            <a:noAutofit/>
          </a:bodyPr>
          <a:lstStyle/>
          <a:p>
            <a:pPr algn="ctr"/>
            <a:r>
              <a:rPr lang="en-US" sz="900" dirty="0" smtClean="0">
                <a:solidFill>
                  <a:schemeClr val="tx1"/>
                </a:solidFill>
              </a:rPr>
              <a:t>Recommended?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74520" y="1752600"/>
            <a:ext cx="1371600" cy="73152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File reviewed for completeness by AO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03320" y="1752600"/>
            <a:ext cx="1371600" cy="73152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Paper applicant file sent by department to GPS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532120" y="1752600"/>
            <a:ext cx="1371600" cy="73152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Graduate Recommendation Form (GRF) completed by department on Banner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543800" y="685800"/>
            <a:ext cx="1371600" cy="73152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Refusal Letter Sent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3" name="Diamond 12"/>
          <p:cNvSpPr/>
          <p:nvPr/>
        </p:nvSpPr>
        <p:spPr>
          <a:xfrm>
            <a:off x="1828800" y="2819400"/>
            <a:ext cx="1463040" cy="731520"/>
          </a:xfrm>
          <a:prstGeom prst="diamond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>
            <a:noAutofit/>
          </a:bodyPr>
          <a:lstStyle/>
          <a:p>
            <a:pPr algn="ctr"/>
            <a:r>
              <a:rPr lang="en-US" sz="900" dirty="0" smtClean="0">
                <a:solidFill>
                  <a:schemeClr val="tx1"/>
                </a:solidFill>
              </a:rPr>
              <a:t>File Complete?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532120" y="3886200"/>
            <a:ext cx="1371600" cy="73152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Student admitted; GRF and Banner updated; Admissions letter and package sent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03320" y="2819400"/>
            <a:ext cx="1371600" cy="73152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File reviewed by AO for admissions requirements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2400" y="1752600"/>
            <a:ext cx="1371600" cy="73152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Missing documents received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52400" y="2819400"/>
            <a:ext cx="1371600" cy="73152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Contact department for missing documents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8" name="Diamond 17"/>
          <p:cNvSpPr/>
          <p:nvPr/>
        </p:nvSpPr>
        <p:spPr>
          <a:xfrm>
            <a:off x="3657600" y="3886200"/>
            <a:ext cx="1463040" cy="731520"/>
          </a:xfrm>
          <a:prstGeom prst="diamond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>
            <a:noAutofit/>
          </a:bodyPr>
          <a:lstStyle/>
          <a:p>
            <a:pPr algn="ctr"/>
            <a:r>
              <a:rPr lang="en-US" sz="900" dirty="0" smtClean="0">
                <a:solidFill>
                  <a:schemeClr val="tx1"/>
                </a:solidFill>
              </a:rPr>
              <a:t>Meets requirements?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9" name="Diamond 18"/>
          <p:cNvSpPr/>
          <p:nvPr/>
        </p:nvSpPr>
        <p:spPr>
          <a:xfrm>
            <a:off x="1828800" y="3886200"/>
            <a:ext cx="1463040" cy="731520"/>
          </a:xfrm>
          <a:prstGeom prst="diamond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>
            <a:noAutofit/>
          </a:bodyPr>
          <a:lstStyle/>
          <a:p>
            <a:pPr algn="ctr"/>
            <a:r>
              <a:rPr lang="en-US" sz="900" dirty="0" smtClean="0">
                <a:solidFill>
                  <a:schemeClr val="tx1"/>
                </a:solidFill>
              </a:rPr>
              <a:t>Justification Provided?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874520" y="4953000"/>
            <a:ext cx="1371600" cy="73152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File given to GPS Admission Committee for final decision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1" name="Diamond 20"/>
          <p:cNvSpPr/>
          <p:nvPr/>
        </p:nvSpPr>
        <p:spPr>
          <a:xfrm>
            <a:off x="3657600" y="4953000"/>
            <a:ext cx="1463040" cy="731520"/>
          </a:xfrm>
          <a:prstGeom prst="diamond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>
            <a:noAutofit/>
          </a:bodyPr>
          <a:lstStyle/>
          <a:p>
            <a:pPr algn="ctr"/>
            <a:r>
              <a:rPr lang="en-US" sz="900" dirty="0" smtClean="0">
                <a:solidFill>
                  <a:schemeClr val="tx1"/>
                </a:solidFill>
              </a:rPr>
              <a:t>File approved by Admissions Committee?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703320" y="6019800"/>
            <a:ext cx="1371600" cy="73152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Student is refused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874520" y="685800"/>
            <a:ext cx="1371600" cy="7315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Applicant sends supporting documents to department</a:t>
            </a:r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25" name="Straight Arrow Connector 24"/>
          <p:cNvCxnSpPr>
            <a:stCxn id="4" idx="3"/>
            <a:endCxn id="23" idx="1"/>
          </p:cNvCxnSpPr>
          <p:nvPr/>
        </p:nvCxnSpPr>
        <p:spPr>
          <a:xfrm>
            <a:off x="1524000" y="1051560"/>
            <a:ext cx="35052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23" idx="3"/>
            <a:endCxn id="5" idx="1"/>
          </p:cNvCxnSpPr>
          <p:nvPr/>
        </p:nvCxnSpPr>
        <p:spPr>
          <a:xfrm>
            <a:off x="3246120" y="105156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5" idx="3"/>
            <a:endCxn id="7" idx="1"/>
          </p:cNvCxnSpPr>
          <p:nvPr/>
        </p:nvCxnSpPr>
        <p:spPr>
          <a:xfrm>
            <a:off x="5074920" y="1051560"/>
            <a:ext cx="41148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7" idx="3"/>
            <a:endCxn id="12" idx="1"/>
          </p:cNvCxnSpPr>
          <p:nvPr/>
        </p:nvCxnSpPr>
        <p:spPr>
          <a:xfrm>
            <a:off x="6949440" y="1051560"/>
            <a:ext cx="59436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7" idx="2"/>
            <a:endCxn id="11" idx="0"/>
          </p:cNvCxnSpPr>
          <p:nvPr/>
        </p:nvCxnSpPr>
        <p:spPr>
          <a:xfrm rot="5400000">
            <a:off x="6050280" y="1584960"/>
            <a:ext cx="33528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1" idx="1"/>
            <a:endCxn id="10" idx="3"/>
          </p:cNvCxnSpPr>
          <p:nvPr/>
        </p:nvCxnSpPr>
        <p:spPr>
          <a:xfrm rot="10800000">
            <a:off x="5074920" y="211836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10" idx="1"/>
            <a:endCxn id="9" idx="3"/>
          </p:cNvCxnSpPr>
          <p:nvPr/>
        </p:nvCxnSpPr>
        <p:spPr>
          <a:xfrm rot="10800000">
            <a:off x="3246120" y="211836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6" idx="3"/>
            <a:endCxn id="9" idx="1"/>
          </p:cNvCxnSpPr>
          <p:nvPr/>
        </p:nvCxnSpPr>
        <p:spPr>
          <a:xfrm>
            <a:off x="1524000" y="2118360"/>
            <a:ext cx="35052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9" idx="2"/>
            <a:endCxn id="13" idx="0"/>
          </p:cNvCxnSpPr>
          <p:nvPr/>
        </p:nvCxnSpPr>
        <p:spPr>
          <a:xfrm rot="5400000">
            <a:off x="2392680" y="2651760"/>
            <a:ext cx="33528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13" idx="1"/>
            <a:endCxn id="17" idx="3"/>
          </p:cNvCxnSpPr>
          <p:nvPr/>
        </p:nvCxnSpPr>
        <p:spPr>
          <a:xfrm rot="10800000">
            <a:off x="1524000" y="318516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13" idx="3"/>
            <a:endCxn id="15" idx="1"/>
          </p:cNvCxnSpPr>
          <p:nvPr/>
        </p:nvCxnSpPr>
        <p:spPr>
          <a:xfrm>
            <a:off x="3291840" y="3185160"/>
            <a:ext cx="41148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15" idx="2"/>
            <a:endCxn id="18" idx="0"/>
          </p:cNvCxnSpPr>
          <p:nvPr/>
        </p:nvCxnSpPr>
        <p:spPr>
          <a:xfrm rot="5400000">
            <a:off x="4221480" y="3718560"/>
            <a:ext cx="33528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18" idx="1"/>
            <a:endCxn id="19" idx="3"/>
          </p:cNvCxnSpPr>
          <p:nvPr/>
        </p:nvCxnSpPr>
        <p:spPr>
          <a:xfrm rot="10800000">
            <a:off x="3291840" y="4251960"/>
            <a:ext cx="36576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19" idx="2"/>
            <a:endCxn id="20" idx="0"/>
          </p:cNvCxnSpPr>
          <p:nvPr/>
        </p:nvCxnSpPr>
        <p:spPr>
          <a:xfrm rot="5400000">
            <a:off x="2392680" y="4785360"/>
            <a:ext cx="33528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Shape 56"/>
          <p:cNvCxnSpPr>
            <a:stCxn id="19" idx="1"/>
            <a:endCxn id="17" idx="2"/>
          </p:cNvCxnSpPr>
          <p:nvPr/>
        </p:nvCxnSpPr>
        <p:spPr>
          <a:xfrm rot="10800000">
            <a:off x="838200" y="3550920"/>
            <a:ext cx="990600" cy="701040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Elbow Connector 58"/>
          <p:cNvCxnSpPr>
            <a:stCxn id="20" idx="3"/>
            <a:endCxn id="21" idx="1"/>
          </p:cNvCxnSpPr>
          <p:nvPr/>
        </p:nvCxnSpPr>
        <p:spPr>
          <a:xfrm>
            <a:off x="3246120" y="5318760"/>
            <a:ext cx="411480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21" idx="3"/>
            <a:endCxn id="14" idx="2"/>
          </p:cNvCxnSpPr>
          <p:nvPr/>
        </p:nvCxnSpPr>
        <p:spPr>
          <a:xfrm flipV="1">
            <a:off x="5120640" y="4617720"/>
            <a:ext cx="1097280" cy="701040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Elbow Connector 62"/>
          <p:cNvCxnSpPr>
            <a:stCxn id="18" idx="3"/>
            <a:endCxn id="14" idx="1"/>
          </p:cNvCxnSpPr>
          <p:nvPr/>
        </p:nvCxnSpPr>
        <p:spPr>
          <a:xfrm>
            <a:off x="5120640" y="4251960"/>
            <a:ext cx="411480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Elbow Connector 64"/>
          <p:cNvCxnSpPr>
            <a:stCxn id="21" idx="2"/>
            <a:endCxn id="22" idx="0"/>
          </p:cNvCxnSpPr>
          <p:nvPr/>
        </p:nvCxnSpPr>
        <p:spPr>
          <a:xfrm rot="5400000">
            <a:off x="4221480" y="5852160"/>
            <a:ext cx="335280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17" idx="0"/>
            <a:endCxn id="16" idx="2"/>
          </p:cNvCxnSpPr>
          <p:nvPr/>
        </p:nvCxnSpPr>
        <p:spPr>
          <a:xfrm rot="5400000" flipH="1" flipV="1">
            <a:off x="670560" y="2651760"/>
            <a:ext cx="33528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Next Steps (Phase 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Completion of Information Sessions</a:t>
            </a:r>
          </a:p>
          <a:p>
            <a:r>
              <a:rPr lang="en-US" dirty="0" smtClean="0"/>
              <a:t>Meetings with recruitment units</a:t>
            </a:r>
          </a:p>
          <a:p>
            <a:pPr lvl="1"/>
            <a:r>
              <a:rPr lang="en-US" dirty="0" smtClean="0"/>
              <a:t>Mapping sessions</a:t>
            </a:r>
          </a:p>
          <a:p>
            <a:pPr lvl="1"/>
            <a:r>
              <a:rPr lang="en-US" dirty="0" smtClean="0"/>
              <a:t>Data gathering</a:t>
            </a:r>
          </a:p>
          <a:p>
            <a:r>
              <a:rPr lang="en-US" dirty="0" smtClean="0"/>
              <a:t>Data analysis</a:t>
            </a:r>
          </a:p>
          <a:p>
            <a:r>
              <a:rPr lang="en-US" dirty="0" smtClean="0"/>
              <a:t>Selection of technical solution/design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1029" name="Picture 5" descr="C:\Documents and Settings\mquins.CAMPUS\Local Settings\Temporary Internet Files\Content.IE5\1ZECAUEM\MCj0441498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2209800"/>
            <a:ext cx="3657143" cy="36571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2792</TotalTime>
  <Words>852</Words>
  <Application>Microsoft Office PowerPoint</Application>
  <PresentationFormat>On-screen Show (4:3)</PresentationFormat>
  <Paragraphs>180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Graduate Admissions Project</vt:lpstr>
      <vt:lpstr>Goals of the project</vt:lpstr>
      <vt:lpstr>Background</vt:lpstr>
      <vt:lpstr>Strategic Alignment</vt:lpstr>
      <vt:lpstr>Purpose</vt:lpstr>
      <vt:lpstr>Possible Benefits for Recruitment Units</vt:lpstr>
      <vt:lpstr>How can we Better Serve the Applicant?</vt:lpstr>
      <vt:lpstr>Slide 8</vt:lpstr>
      <vt:lpstr>Timeline (rough estimate)</vt:lpstr>
      <vt:lpstr>Slide 10</vt:lpstr>
      <vt:lpstr>Detailed View of Admissions Process</vt:lpstr>
      <vt:lpstr>Next Steps (Phase I)</vt:lpstr>
      <vt:lpstr>Questions?</vt:lpstr>
    </vt:vector>
  </TitlesOfParts>
  <Company>McGill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kwilmo</dc:creator>
  <cp:lastModifiedBy>Shelby Cearley</cp:lastModifiedBy>
  <cp:revision>264</cp:revision>
  <dcterms:created xsi:type="dcterms:W3CDTF">2009-01-27T16:55:54Z</dcterms:created>
  <dcterms:modified xsi:type="dcterms:W3CDTF">2010-06-28T21:46:30Z</dcterms:modified>
</cp:coreProperties>
</file>